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2" d="100"/>
          <a:sy n="72" d="100"/>
        </p:scale>
        <p:origin x="61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89711-E356-48EB-9975-A519995AF9C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A0878C6-A330-4A7A-935F-5FBE09582BC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D1025CE-82C7-4866-82B3-EB230858D7C8}"/>
              </a:ext>
            </a:extLst>
          </p:cNvPr>
          <p:cNvSpPr>
            <a:spLocks noGrp="1"/>
          </p:cNvSpPr>
          <p:nvPr>
            <p:ph type="dt" sz="half" idx="10"/>
          </p:nvPr>
        </p:nvSpPr>
        <p:spPr/>
        <p:txBody>
          <a:bodyPr/>
          <a:lstStyle/>
          <a:p>
            <a:fld id="{EBE835AB-0067-4675-97EF-D453A75896B1}" type="datetimeFigureOut">
              <a:rPr lang="en-US" smtClean="0"/>
              <a:t>3/19/2018</a:t>
            </a:fld>
            <a:endParaRPr lang="en-US"/>
          </a:p>
        </p:txBody>
      </p:sp>
      <p:sp>
        <p:nvSpPr>
          <p:cNvPr id="5" name="Footer Placeholder 4">
            <a:extLst>
              <a:ext uri="{FF2B5EF4-FFF2-40B4-BE49-F238E27FC236}">
                <a16:creationId xmlns:a16="http://schemas.microsoft.com/office/drawing/2014/main" id="{EE0F918A-B1A3-498F-8911-F54243A5FB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D06371-4B2F-4BAE-95CC-7CF561247CC2}"/>
              </a:ext>
            </a:extLst>
          </p:cNvPr>
          <p:cNvSpPr>
            <a:spLocks noGrp="1"/>
          </p:cNvSpPr>
          <p:nvPr>
            <p:ph type="sldNum" sz="quarter" idx="12"/>
          </p:nvPr>
        </p:nvSpPr>
        <p:spPr/>
        <p:txBody>
          <a:bodyPr/>
          <a:lstStyle/>
          <a:p>
            <a:fld id="{3602054A-D72F-495C-8F98-559B9D42AB3A}" type="slidenum">
              <a:rPr lang="en-US" smtClean="0"/>
              <a:t>‹#›</a:t>
            </a:fld>
            <a:endParaRPr lang="en-US"/>
          </a:p>
        </p:txBody>
      </p:sp>
    </p:spTree>
    <p:extLst>
      <p:ext uri="{BB962C8B-B14F-4D97-AF65-F5344CB8AC3E}">
        <p14:creationId xmlns:p14="http://schemas.microsoft.com/office/powerpoint/2010/main" val="570708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316F0-C1AD-4946-B634-BC161A0D74C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BE3835F-8EDF-4F03-B52F-1AC16320A43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467AA1-D835-4552-A6DC-4EC87B41DDCE}"/>
              </a:ext>
            </a:extLst>
          </p:cNvPr>
          <p:cNvSpPr>
            <a:spLocks noGrp="1"/>
          </p:cNvSpPr>
          <p:nvPr>
            <p:ph type="dt" sz="half" idx="10"/>
          </p:nvPr>
        </p:nvSpPr>
        <p:spPr/>
        <p:txBody>
          <a:bodyPr/>
          <a:lstStyle/>
          <a:p>
            <a:fld id="{EBE835AB-0067-4675-97EF-D453A75896B1}" type="datetimeFigureOut">
              <a:rPr lang="en-US" smtClean="0"/>
              <a:t>3/19/2018</a:t>
            </a:fld>
            <a:endParaRPr lang="en-US"/>
          </a:p>
        </p:txBody>
      </p:sp>
      <p:sp>
        <p:nvSpPr>
          <p:cNvPr id="5" name="Footer Placeholder 4">
            <a:extLst>
              <a:ext uri="{FF2B5EF4-FFF2-40B4-BE49-F238E27FC236}">
                <a16:creationId xmlns:a16="http://schemas.microsoft.com/office/drawing/2014/main" id="{82BD0CA8-A831-4510-AC32-95CE87AB3A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9ABD3C-5CF5-46AE-9F37-4972A8E26F3F}"/>
              </a:ext>
            </a:extLst>
          </p:cNvPr>
          <p:cNvSpPr>
            <a:spLocks noGrp="1"/>
          </p:cNvSpPr>
          <p:nvPr>
            <p:ph type="sldNum" sz="quarter" idx="12"/>
          </p:nvPr>
        </p:nvSpPr>
        <p:spPr/>
        <p:txBody>
          <a:bodyPr/>
          <a:lstStyle/>
          <a:p>
            <a:fld id="{3602054A-D72F-495C-8F98-559B9D42AB3A}" type="slidenum">
              <a:rPr lang="en-US" smtClean="0"/>
              <a:t>‹#›</a:t>
            </a:fld>
            <a:endParaRPr lang="en-US"/>
          </a:p>
        </p:txBody>
      </p:sp>
    </p:spTree>
    <p:extLst>
      <p:ext uri="{BB962C8B-B14F-4D97-AF65-F5344CB8AC3E}">
        <p14:creationId xmlns:p14="http://schemas.microsoft.com/office/powerpoint/2010/main" val="534075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0DB1C01-4BD2-48C2-8B4C-1FE47C0C768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09E58C5-5AB7-4E04-9805-DFFE01E8EC9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1C1E26-FDCF-4330-8037-F2B132680C51}"/>
              </a:ext>
            </a:extLst>
          </p:cNvPr>
          <p:cNvSpPr>
            <a:spLocks noGrp="1"/>
          </p:cNvSpPr>
          <p:nvPr>
            <p:ph type="dt" sz="half" idx="10"/>
          </p:nvPr>
        </p:nvSpPr>
        <p:spPr/>
        <p:txBody>
          <a:bodyPr/>
          <a:lstStyle/>
          <a:p>
            <a:fld id="{EBE835AB-0067-4675-97EF-D453A75896B1}" type="datetimeFigureOut">
              <a:rPr lang="en-US" smtClean="0"/>
              <a:t>3/19/2018</a:t>
            </a:fld>
            <a:endParaRPr lang="en-US"/>
          </a:p>
        </p:txBody>
      </p:sp>
      <p:sp>
        <p:nvSpPr>
          <p:cNvPr id="5" name="Footer Placeholder 4">
            <a:extLst>
              <a:ext uri="{FF2B5EF4-FFF2-40B4-BE49-F238E27FC236}">
                <a16:creationId xmlns:a16="http://schemas.microsoft.com/office/drawing/2014/main" id="{CB147AB5-D681-43B7-9020-1AC9880D81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C962B7-7BFD-4726-92BD-4C2AC8FE07B5}"/>
              </a:ext>
            </a:extLst>
          </p:cNvPr>
          <p:cNvSpPr>
            <a:spLocks noGrp="1"/>
          </p:cNvSpPr>
          <p:nvPr>
            <p:ph type="sldNum" sz="quarter" idx="12"/>
          </p:nvPr>
        </p:nvSpPr>
        <p:spPr/>
        <p:txBody>
          <a:bodyPr/>
          <a:lstStyle/>
          <a:p>
            <a:fld id="{3602054A-D72F-495C-8F98-559B9D42AB3A}" type="slidenum">
              <a:rPr lang="en-US" smtClean="0"/>
              <a:t>‹#›</a:t>
            </a:fld>
            <a:endParaRPr lang="en-US"/>
          </a:p>
        </p:txBody>
      </p:sp>
    </p:spTree>
    <p:extLst>
      <p:ext uri="{BB962C8B-B14F-4D97-AF65-F5344CB8AC3E}">
        <p14:creationId xmlns:p14="http://schemas.microsoft.com/office/powerpoint/2010/main" val="2986695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182B4-40B4-4E16-BA04-5850B0D643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46146D-C0CB-4FF6-A322-B956815E753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0ED12A-FC55-480E-BA81-E7ECF5FC3872}"/>
              </a:ext>
            </a:extLst>
          </p:cNvPr>
          <p:cNvSpPr>
            <a:spLocks noGrp="1"/>
          </p:cNvSpPr>
          <p:nvPr>
            <p:ph type="dt" sz="half" idx="10"/>
          </p:nvPr>
        </p:nvSpPr>
        <p:spPr/>
        <p:txBody>
          <a:bodyPr/>
          <a:lstStyle/>
          <a:p>
            <a:fld id="{EBE835AB-0067-4675-97EF-D453A75896B1}" type="datetimeFigureOut">
              <a:rPr lang="en-US" smtClean="0"/>
              <a:t>3/19/2018</a:t>
            </a:fld>
            <a:endParaRPr lang="en-US"/>
          </a:p>
        </p:txBody>
      </p:sp>
      <p:sp>
        <p:nvSpPr>
          <p:cNvPr id="5" name="Footer Placeholder 4">
            <a:extLst>
              <a:ext uri="{FF2B5EF4-FFF2-40B4-BE49-F238E27FC236}">
                <a16:creationId xmlns:a16="http://schemas.microsoft.com/office/drawing/2014/main" id="{BCF430CD-932E-4C6C-98D9-00E8ABB9ED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60089F-B10D-49C5-A596-13070A3D7FAA}"/>
              </a:ext>
            </a:extLst>
          </p:cNvPr>
          <p:cNvSpPr>
            <a:spLocks noGrp="1"/>
          </p:cNvSpPr>
          <p:nvPr>
            <p:ph type="sldNum" sz="quarter" idx="12"/>
          </p:nvPr>
        </p:nvSpPr>
        <p:spPr/>
        <p:txBody>
          <a:bodyPr/>
          <a:lstStyle/>
          <a:p>
            <a:fld id="{3602054A-D72F-495C-8F98-559B9D42AB3A}" type="slidenum">
              <a:rPr lang="en-US" smtClean="0"/>
              <a:t>‹#›</a:t>
            </a:fld>
            <a:endParaRPr lang="en-US"/>
          </a:p>
        </p:txBody>
      </p:sp>
    </p:spTree>
    <p:extLst>
      <p:ext uri="{BB962C8B-B14F-4D97-AF65-F5344CB8AC3E}">
        <p14:creationId xmlns:p14="http://schemas.microsoft.com/office/powerpoint/2010/main" val="19678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2D0DC-7337-4E59-BEFA-BAE81B597F5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CE4F1C0-8925-4FBC-A237-34D1053CE0F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98AB565-2D29-4BEC-AB72-7B15A9A40526}"/>
              </a:ext>
            </a:extLst>
          </p:cNvPr>
          <p:cNvSpPr>
            <a:spLocks noGrp="1"/>
          </p:cNvSpPr>
          <p:nvPr>
            <p:ph type="dt" sz="half" idx="10"/>
          </p:nvPr>
        </p:nvSpPr>
        <p:spPr/>
        <p:txBody>
          <a:bodyPr/>
          <a:lstStyle/>
          <a:p>
            <a:fld id="{EBE835AB-0067-4675-97EF-D453A75896B1}" type="datetimeFigureOut">
              <a:rPr lang="en-US" smtClean="0"/>
              <a:t>3/19/2018</a:t>
            </a:fld>
            <a:endParaRPr lang="en-US"/>
          </a:p>
        </p:txBody>
      </p:sp>
      <p:sp>
        <p:nvSpPr>
          <p:cNvPr id="5" name="Footer Placeholder 4">
            <a:extLst>
              <a:ext uri="{FF2B5EF4-FFF2-40B4-BE49-F238E27FC236}">
                <a16:creationId xmlns:a16="http://schemas.microsoft.com/office/drawing/2014/main" id="{8E21D835-E037-4755-8276-57C67F86A0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80CE17-4710-4150-94E8-CC304301C8F2}"/>
              </a:ext>
            </a:extLst>
          </p:cNvPr>
          <p:cNvSpPr>
            <a:spLocks noGrp="1"/>
          </p:cNvSpPr>
          <p:nvPr>
            <p:ph type="sldNum" sz="quarter" idx="12"/>
          </p:nvPr>
        </p:nvSpPr>
        <p:spPr/>
        <p:txBody>
          <a:bodyPr/>
          <a:lstStyle/>
          <a:p>
            <a:fld id="{3602054A-D72F-495C-8F98-559B9D42AB3A}" type="slidenum">
              <a:rPr lang="en-US" smtClean="0"/>
              <a:t>‹#›</a:t>
            </a:fld>
            <a:endParaRPr lang="en-US"/>
          </a:p>
        </p:txBody>
      </p:sp>
    </p:spTree>
    <p:extLst>
      <p:ext uri="{BB962C8B-B14F-4D97-AF65-F5344CB8AC3E}">
        <p14:creationId xmlns:p14="http://schemas.microsoft.com/office/powerpoint/2010/main" val="3367210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001EC6-A61F-43FA-9DF3-8756369EB39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32CE302-68E3-4EB5-BE6A-005F153BBBC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4CA1297-8246-4F0D-8BB6-9EA63144FE6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F6B8A32-3313-4EB9-8445-C473C8A393AF}"/>
              </a:ext>
            </a:extLst>
          </p:cNvPr>
          <p:cNvSpPr>
            <a:spLocks noGrp="1"/>
          </p:cNvSpPr>
          <p:nvPr>
            <p:ph type="dt" sz="half" idx="10"/>
          </p:nvPr>
        </p:nvSpPr>
        <p:spPr/>
        <p:txBody>
          <a:bodyPr/>
          <a:lstStyle/>
          <a:p>
            <a:fld id="{EBE835AB-0067-4675-97EF-D453A75896B1}" type="datetimeFigureOut">
              <a:rPr lang="en-US" smtClean="0"/>
              <a:t>3/19/2018</a:t>
            </a:fld>
            <a:endParaRPr lang="en-US"/>
          </a:p>
        </p:txBody>
      </p:sp>
      <p:sp>
        <p:nvSpPr>
          <p:cNvPr id="6" name="Footer Placeholder 5">
            <a:extLst>
              <a:ext uri="{FF2B5EF4-FFF2-40B4-BE49-F238E27FC236}">
                <a16:creationId xmlns:a16="http://schemas.microsoft.com/office/drawing/2014/main" id="{051212AE-D4A6-4C28-A0D9-FE06DA14C3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766091-6D9C-4F63-A96C-CFC5B7CE8288}"/>
              </a:ext>
            </a:extLst>
          </p:cNvPr>
          <p:cNvSpPr>
            <a:spLocks noGrp="1"/>
          </p:cNvSpPr>
          <p:nvPr>
            <p:ph type="sldNum" sz="quarter" idx="12"/>
          </p:nvPr>
        </p:nvSpPr>
        <p:spPr/>
        <p:txBody>
          <a:bodyPr/>
          <a:lstStyle/>
          <a:p>
            <a:fld id="{3602054A-D72F-495C-8F98-559B9D42AB3A}" type="slidenum">
              <a:rPr lang="en-US" smtClean="0"/>
              <a:t>‹#›</a:t>
            </a:fld>
            <a:endParaRPr lang="en-US"/>
          </a:p>
        </p:txBody>
      </p:sp>
    </p:spTree>
    <p:extLst>
      <p:ext uri="{BB962C8B-B14F-4D97-AF65-F5344CB8AC3E}">
        <p14:creationId xmlns:p14="http://schemas.microsoft.com/office/powerpoint/2010/main" val="1157781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288C8-D0CC-45A7-A3EE-3AB21607E97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C9B32D9-6053-442D-883A-82188F3A092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FDEBDD9-3E00-4AA0-8606-3C5634E357B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CE72EB5-18A2-4C13-9EDC-3273CED7C0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A0B1669-3C45-4C9F-86F6-1B6B06611EB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3A1B183-DB20-48C0-A4F6-AACBF66031A4}"/>
              </a:ext>
            </a:extLst>
          </p:cNvPr>
          <p:cNvSpPr>
            <a:spLocks noGrp="1"/>
          </p:cNvSpPr>
          <p:nvPr>
            <p:ph type="dt" sz="half" idx="10"/>
          </p:nvPr>
        </p:nvSpPr>
        <p:spPr/>
        <p:txBody>
          <a:bodyPr/>
          <a:lstStyle/>
          <a:p>
            <a:fld id="{EBE835AB-0067-4675-97EF-D453A75896B1}" type="datetimeFigureOut">
              <a:rPr lang="en-US" smtClean="0"/>
              <a:t>3/19/2018</a:t>
            </a:fld>
            <a:endParaRPr lang="en-US"/>
          </a:p>
        </p:txBody>
      </p:sp>
      <p:sp>
        <p:nvSpPr>
          <p:cNvPr id="8" name="Footer Placeholder 7">
            <a:extLst>
              <a:ext uri="{FF2B5EF4-FFF2-40B4-BE49-F238E27FC236}">
                <a16:creationId xmlns:a16="http://schemas.microsoft.com/office/drawing/2014/main" id="{78E245DA-A66A-44CB-A6CD-C418E77F99B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2AEDEB1-CC1D-4A49-871F-E598237F4799}"/>
              </a:ext>
            </a:extLst>
          </p:cNvPr>
          <p:cNvSpPr>
            <a:spLocks noGrp="1"/>
          </p:cNvSpPr>
          <p:nvPr>
            <p:ph type="sldNum" sz="quarter" idx="12"/>
          </p:nvPr>
        </p:nvSpPr>
        <p:spPr/>
        <p:txBody>
          <a:bodyPr/>
          <a:lstStyle/>
          <a:p>
            <a:fld id="{3602054A-D72F-495C-8F98-559B9D42AB3A}" type="slidenum">
              <a:rPr lang="en-US" smtClean="0"/>
              <a:t>‹#›</a:t>
            </a:fld>
            <a:endParaRPr lang="en-US"/>
          </a:p>
        </p:txBody>
      </p:sp>
    </p:spTree>
    <p:extLst>
      <p:ext uri="{BB962C8B-B14F-4D97-AF65-F5344CB8AC3E}">
        <p14:creationId xmlns:p14="http://schemas.microsoft.com/office/powerpoint/2010/main" val="3376747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7AE07-E7D2-4DB5-8006-39D5400EDDB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291A882-D914-4304-B4DB-0E2EF79A4911}"/>
              </a:ext>
            </a:extLst>
          </p:cNvPr>
          <p:cNvSpPr>
            <a:spLocks noGrp="1"/>
          </p:cNvSpPr>
          <p:nvPr>
            <p:ph type="dt" sz="half" idx="10"/>
          </p:nvPr>
        </p:nvSpPr>
        <p:spPr/>
        <p:txBody>
          <a:bodyPr/>
          <a:lstStyle/>
          <a:p>
            <a:fld id="{EBE835AB-0067-4675-97EF-D453A75896B1}" type="datetimeFigureOut">
              <a:rPr lang="en-US" smtClean="0"/>
              <a:t>3/19/2018</a:t>
            </a:fld>
            <a:endParaRPr lang="en-US"/>
          </a:p>
        </p:txBody>
      </p:sp>
      <p:sp>
        <p:nvSpPr>
          <p:cNvPr id="4" name="Footer Placeholder 3">
            <a:extLst>
              <a:ext uri="{FF2B5EF4-FFF2-40B4-BE49-F238E27FC236}">
                <a16:creationId xmlns:a16="http://schemas.microsoft.com/office/drawing/2014/main" id="{1D7112D9-A581-4824-8D28-A911DEF1604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15E4A0C-F70C-4F55-8812-C4CD09BF13FE}"/>
              </a:ext>
            </a:extLst>
          </p:cNvPr>
          <p:cNvSpPr>
            <a:spLocks noGrp="1"/>
          </p:cNvSpPr>
          <p:nvPr>
            <p:ph type="sldNum" sz="quarter" idx="12"/>
          </p:nvPr>
        </p:nvSpPr>
        <p:spPr/>
        <p:txBody>
          <a:bodyPr/>
          <a:lstStyle/>
          <a:p>
            <a:fld id="{3602054A-D72F-495C-8F98-559B9D42AB3A}" type="slidenum">
              <a:rPr lang="en-US" smtClean="0"/>
              <a:t>‹#›</a:t>
            </a:fld>
            <a:endParaRPr lang="en-US"/>
          </a:p>
        </p:txBody>
      </p:sp>
    </p:spTree>
    <p:extLst>
      <p:ext uri="{BB962C8B-B14F-4D97-AF65-F5344CB8AC3E}">
        <p14:creationId xmlns:p14="http://schemas.microsoft.com/office/powerpoint/2010/main" val="1228725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C0361E-0ECC-4DD9-89E5-B452545A4339}"/>
              </a:ext>
            </a:extLst>
          </p:cNvPr>
          <p:cNvSpPr>
            <a:spLocks noGrp="1"/>
          </p:cNvSpPr>
          <p:nvPr>
            <p:ph type="dt" sz="half" idx="10"/>
          </p:nvPr>
        </p:nvSpPr>
        <p:spPr/>
        <p:txBody>
          <a:bodyPr/>
          <a:lstStyle/>
          <a:p>
            <a:fld id="{EBE835AB-0067-4675-97EF-D453A75896B1}" type="datetimeFigureOut">
              <a:rPr lang="en-US" smtClean="0"/>
              <a:t>3/19/2018</a:t>
            </a:fld>
            <a:endParaRPr lang="en-US"/>
          </a:p>
        </p:txBody>
      </p:sp>
      <p:sp>
        <p:nvSpPr>
          <p:cNvPr id="3" name="Footer Placeholder 2">
            <a:extLst>
              <a:ext uri="{FF2B5EF4-FFF2-40B4-BE49-F238E27FC236}">
                <a16:creationId xmlns:a16="http://schemas.microsoft.com/office/drawing/2014/main" id="{3E826EB1-DC8D-44B6-A4C3-10F0318E5C7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ADFFB62-EA38-450F-8A19-6929443F7657}"/>
              </a:ext>
            </a:extLst>
          </p:cNvPr>
          <p:cNvSpPr>
            <a:spLocks noGrp="1"/>
          </p:cNvSpPr>
          <p:nvPr>
            <p:ph type="sldNum" sz="quarter" idx="12"/>
          </p:nvPr>
        </p:nvSpPr>
        <p:spPr/>
        <p:txBody>
          <a:bodyPr/>
          <a:lstStyle/>
          <a:p>
            <a:fld id="{3602054A-D72F-495C-8F98-559B9D42AB3A}" type="slidenum">
              <a:rPr lang="en-US" smtClean="0"/>
              <a:t>‹#›</a:t>
            </a:fld>
            <a:endParaRPr lang="en-US"/>
          </a:p>
        </p:txBody>
      </p:sp>
    </p:spTree>
    <p:extLst>
      <p:ext uri="{BB962C8B-B14F-4D97-AF65-F5344CB8AC3E}">
        <p14:creationId xmlns:p14="http://schemas.microsoft.com/office/powerpoint/2010/main" val="860318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ACB4B-6F8E-4825-831D-50F6E09552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F11B2B0-EE11-4D35-886E-48A2841F04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743A3B6-F247-451F-A16C-ABEBA6E902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3C928DE-70AE-4DB3-BA1C-A711EA492433}"/>
              </a:ext>
            </a:extLst>
          </p:cNvPr>
          <p:cNvSpPr>
            <a:spLocks noGrp="1"/>
          </p:cNvSpPr>
          <p:nvPr>
            <p:ph type="dt" sz="half" idx="10"/>
          </p:nvPr>
        </p:nvSpPr>
        <p:spPr/>
        <p:txBody>
          <a:bodyPr/>
          <a:lstStyle/>
          <a:p>
            <a:fld id="{EBE835AB-0067-4675-97EF-D453A75896B1}" type="datetimeFigureOut">
              <a:rPr lang="en-US" smtClean="0"/>
              <a:t>3/19/2018</a:t>
            </a:fld>
            <a:endParaRPr lang="en-US"/>
          </a:p>
        </p:txBody>
      </p:sp>
      <p:sp>
        <p:nvSpPr>
          <p:cNvPr id="6" name="Footer Placeholder 5">
            <a:extLst>
              <a:ext uri="{FF2B5EF4-FFF2-40B4-BE49-F238E27FC236}">
                <a16:creationId xmlns:a16="http://schemas.microsoft.com/office/drawing/2014/main" id="{36F17522-A761-4579-9B3A-EAC4718DA2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3680D6-3940-42A6-869A-327826105E95}"/>
              </a:ext>
            </a:extLst>
          </p:cNvPr>
          <p:cNvSpPr>
            <a:spLocks noGrp="1"/>
          </p:cNvSpPr>
          <p:nvPr>
            <p:ph type="sldNum" sz="quarter" idx="12"/>
          </p:nvPr>
        </p:nvSpPr>
        <p:spPr/>
        <p:txBody>
          <a:bodyPr/>
          <a:lstStyle/>
          <a:p>
            <a:fld id="{3602054A-D72F-495C-8F98-559B9D42AB3A}" type="slidenum">
              <a:rPr lang="en-US" smtClean="0"/>
              <a:t>‹#›</a:t>
            </a:fld>
            <a:endParaRPr lang="en-US"/>
          </a:p>
        </p:txBody>
      </p:sp>
    </p:spTree>
    <p:extLst>
      <p:ext uri="{BB962C8B-B14F-4D97-AF65-F5344CB8AC3E}">
        <p14:creationId xmlns:p14="http://schemas.microsoft.com/office/powerpoint/2010/main" val="3602210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ABF40-50ED-4CD8-A8B2-263970F3B0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AAAA98-A89C-4C1A-B1A7-CF745815A9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07A666D-BD50-44A8-8738-25C3286E1D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F072A11-3060-4D96-AFEB-58BE07A2843B}"/>
              </a:ext>
            </a:extLst>
          </p:cNvPr>
          <p:cNvSpPr>
            <a:spLocks noGrp="1"/>
          </p:cNvSpPr>
          <p:nvPr>
            <p:ph type="dt" sz="half" idx="10"/>
          </p:nvPr>
        </p:nvSpPr>
        <p:spPr/>
        <p:txBody>
          <a:bodyPr/>
          <a:lstStyle/>
          <a:p>
            <a:fld id="{EBE835AB-0067-4675-97EF-D453A75896B1}" type="datetimeFigureOut">
              <a:rPr lang="en-US" smtClean="0"/>
              <a:t>3/19/2018</a:t>
            </a:fld>
            <a:endParaRPr lang="en-US"/>
          </a:p>
        </p:txBody>
      </p:sp>
      <p:sp>
        <p:nvSpPr>
          <p:cNvPr id="6" name="Footer Placeholder 5">
            <a:extLst>
              <a:ext uri="{FF2B5EF4-FFF2-40B4-BE49-F238E27FC236}">
                <a16:creationId xmlns:a16="http://schemas.microsoft.com/office/drawing/2014/main" id="{2630EF2C-BE15-4F0E-864A-480CDB60F39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F3FFD6-BFC7-4531-B7FA-B61FAAABCE44}"/>
              </a:ext>
            </a:extLst>
          </p:cNvPr>
          <p:cNvSpPr>
            <a:spLocks noGrp="1"/>
          </p:cNvSpPr>
          <p:nvPr>
            <p:ph type="sldNum" sz="quarter" idx="12"/>
          </p:nvPr>
        </p:nvSpPr>
        <p:spPr/>
        <p:txBody>
          <a:bodyPr/>
          <a:lstStyle/>
          <a:p>
            <a:fld id="{3602054A-D72F-495C-8F98-559B9D42AB3A}" type="slidenum">
              <a:rPr lang="en-US" smtClean="0"/>
              <a:t>‹#›</a:t>
            </a:fld>
            <a:endParaRPr lang="en-US"/>
          </a:p>
        </p:txBody>
      </p:sp>
    </p:spTree>
    <p:extLst>
      <p:ext uri="{BB962C8B-B14F-4D97-AF65-F5344CB8AC3E}">
        <p14:creationId xmlns:p14="http://schemas.microsoft.com/office/powerpoint/2010/main" val="2204369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C941759-CADF-4B7B-AD5B-4E64440149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8F0A7B5-066C-46FE-8AEB-24DA0021F5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D2C052-4D2E-4419-977B-677BB1BFBB5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E835AB-0067-4675-97EF-D453A75896B1}" type="datetimeFigureOut">
              <a:rPr lang="en-US" smtClean="0"/>
              <a:t>3/19/2018</a:t>
            </a:fld>
            <a:endParaRPr lang="en-US"/>
          </a:p>
        </p:txBody>
      </p:sp>
      <p:sp>
        <p:nvSpPr>
          <p:cNvPr id="5" name="Footer Placeholder 4">
            <a:extLst>
              <a:ext uri="{FF2B5EF4-FFF2-40B4-BE49-F238E27FC236}">
                <a16:creationId xmlns:a16="http://schemas.microsoft.com/office/drawing/2014/main" id="{07BB3E47-7E26-4E01-B2BD-C4D398DEFAD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0184BB-C12F-4E95-81B7-360AAA9DDB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02054A-D72F-495C-8F98-559B9D42AB3A}" type="slidenum">
              <a:rPr lang="en-US" smtClean="0"/>
              <a:t>‹#›</a:t>
            </a:fld>
            <a:endParaRPr lang="en-US"/>
          </a:p>
        </p:txBody>
      </p:sp>
    </p:spTree>
    <p:extLst>
      <p:ext uri="{BB962C8B-B14F-4D97-AF65-F5344CB8AC3E}">
        <p14:creationId xmlns:p14="http://schemas.microsoft.com/office/powerpoint/2010/main" val="7126076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cdc.gov/niosh/talkingsafety/states/oh/2015-152/default.html" TargetMode="External"/><Relationship Id="rId2" Type="http://schemas.openxmlformats.org/officeDocument/2006/relationships/hyperlink" Target="https://www.osha.gov/youngworkers/resources.html" TargetMode="Externa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FB75C-2DD8-427C-94DA-FA176751D4A7}"/>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36B7EFED-DBEE-49EC-A042-FD8E3043E0BC}"/>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290462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0B6D8-D38E-4EBB-92D8-6FA23938129A}"/>
              </a:ext>
            </a:extLst>
          </p:cNvPr>
          <p:cNvSpPr>
            <a:spLocks noGrp="1"/>
          </p:cNvSpPr>
          <p:nvPr>
            <p:ph type="title"/>
          </p:nvPr>
        </p:nvSpPr>
        <p:spPr/>
        <p:txBody>
          <a:bodyPr/>
          <a:lstStyle/>
          <a:p>
            <a:r>
              <a:rPr lang="en-US" dirty="0"/>
              <a:t>What Can Be Done?</a:t>
            </a:r>
            <a:br>
              <a:rPr lang="en-US" dirty="0"/>
            </a:br>
            <a:r>
              <a:rPr lang="en-US" dirty="0">
                <a:solidFill>
                  <a:schemeClr val="accent2"/>
                </a:solidFill>
              </a:rPr>
              <a:t>Interviewing</a:t>
            </a:r>
            <a:endParaRPr lang="en-US" dirty="0"/>
          </a:p>
        </p:txBody>
      </p:sp>
      <p:sp>
        <p:nvSpPr>
          <p:cNvPr id="3" name="Content Placeholder 2">
            <a:extLst>
              <a:ext uri="{FF2B5EF4-FFF2-40B4-BE49-F238E27FC236}">
                <a16:creationId xmlns:a16="http://schemas.microsoft.com/office/drawing/2014/main" id="{93A4D336-323B-4F3E-98EE-A327829BBBA9}"/>
              </a:ext>
            </a:extLst>
          </p:cNvPr>
          <p:cNvSpPr>
            <a:spLocks noGrp="1"/>
          </p:cNvSpPr>
          <p:nvPr>
            <p:ph idx="1"/>
          </p:nvPr>
        </p:nvSpPr>
        <p:spPr/>
        <p:txBody>
          <a:bodyPr/>
          <a:lstStyle/>
          <a:p>
            <a:r>
              <a:rPr lang="en-US" sz="2400" dirty="0"/>
              <a:t>Goal: What Safety related questions do you ask?</a:t>
            </a:r>
          </a:p>
          <a:p>
            <a:pPr lvl="1"/>
            <a:r>
              <a:rPr lang="en-US" dirty="0"/>
              <a:t>Develop specific questions surrounding your industry.</a:t>
            </a:r>
          </a:p>
          <a:p>
            <a:pPr lvl="2"/>
            <a:r>
              <a:rPr lang="en-US" sz="2400" dirty="0"/>
              <a:t>What do you know about LOTO</a:t>
            </a:r>
          </a:p>
          <a:p>
            <a:pPr lvl="2"/>
            <a:r>
              <a:rPr lang="en-US" sz="2400" dirty="0"/>
              <a:t>Have you ever worked around machinery (cars, wood shop, </a:t>
            </a:r>
            <a:r>
              <a:rPr lang="en-US" sz="2400" dirty="0" err="1"/>
              <a:t>etc</a:t>
            </a:r>
            <a:r>
              <a:rPr lang="en-US" sz="2400" dirty="0"/>
              <a:t>)</a:t>
            </a:r>
          </a:p>
          <a:p>
            <a:pPr lvl="2"/>
            <a:r>
              <a:rPr lang="en-US" sz="2400" dirty="0"/>
              <a:t>Have you worked on a ladder around your house?</a:t>
            </a:r>
          </a:p>
          <a:p>
            <a:pPr lvl="2"/>
            <a:r>
              <a:rPr lang="en-US" sz="2400" dirty="0"/>
              <a:t>Have you ever used hand tools.  What type of safety practices do you use? </a:t>
            </a:r>
          </a:p>
          <a:p>
            <a:endParaRPr lang="en-US" dirty="0"/>
          </a:p>
        </p:txBody>
      </p:sp>
    </p:spTree>
    <p:extLst>
      <p:ext uri="{BB962C8B-B14F-4D97-AF65-F5344CB8AC3E}">
        <p14:creationId xmlns:p14="http://schemas.microsoft.com/office/powerpoint/2010/main" val="31204275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D2489-0E92-42EE-A8B7-629A9553D2DB}"/>
              </a:ext>
            </a:extLst>
          </p:cNvPr>
          <p:cNvSpPr>
            <a:spLocks noGrp="1"/>
          </p:cNvSpPr>
          <p:nvPr>
            <p:ph type="title"/>
          </p:nvPr>
        </p:nvSpPr>
        <p:spPr/>
        <p:txBody>
          <a:bodyPr/>
          <a:lstStyle/>
          <a:p>
            <a:r>
              <a:rPr lang="en-US" dirty="0"/>
              <a:t>Training</a:t>
            </a:r>
            <a:br>
              <a:rPr lang="en-US" dirty="0"/>
            </a:br>
            <a:r>
              <a:rPr lang="en-US" dirty="0">
                <a:solidFill>
                  <a:schemeClr val="accent2"/>
                </a:solidFill>
              </a:rPr>
              <a:t>How to Train</a:t>
            </a:r>
            <a:endParaRPr lang="en-US" dirty="0"/>
          </a:p>
        </p:txBody>
      </p:sp>
      <p:sp>
        <p:nvSpPr>
          <p:cNvPr id="3" name="Content Placeholder 2">
            <a:extLst>
              <a:ext uri="{FF2B5EF4-FFF2-40B4-BE49-F238E27FC236}">
                <a16:creationId xmlns:a16="http://schemas.microsoft.com/office/drawing/2014/main" id="{23DE50F6-8767-43F3-AC73-D634849B6838}"/>
              </a:ext>
            </a:extLst>
          </p:cNvPr>
          <p:cNvSpPr>
            <a:spLocks noGrp="1"/>
          </p:cNvSpPr>
          <p:nvPr>
            <p:ph idx="1"/>
          </p:nvPr>
        </p:nvSpPr>
        <p:spPr/>
        <p:txBody>
          <a:bodyPr/>
          <a:lstStyle/>
          <a:p>
            <a:r>
              <a:rPr lang="en-US" dirty="0"/>
              <a:t>Just as important as what to train is how to go about it.</a:t>
            </a:r>
          </a:p>
          <a:p>
            <a:pPr lvl="1"/>
            <a:r>
              <a:rPr lang="en-US" dirty="0"/>
              <a:t>What is you Objective when you train?</a:t>
            </a:r>
          </a:p>
          <a:p>
            <a:pPr lvl="2"/>
            <a:r>
              <a:rPr lang="en-US" dirty="0"/>
              <a:t>Check a box to ensure compliance</a:t>
            </a:r>
          </a:p>
          <a:p>
            <a:pPr lvl="1"/>
            <a:endParaRPr lang="en-US" dirty="0"/>
          </a:p>
          <a:p>
            <a:pPr lvl="1"/>
            <a:r>
              <a:rPr lang="en-US" dirty="0"/>
              <a:t>Or, do you want…	</a:t>
            </a:r>
          </a:p>
          <a:p>
            <a:pPr lvl="2"/>
            <a:r>
              <a:rPr lang="en-US" dirty="0"/>
              <a:t>To facilitate Learning</a:t>
            </a:r>
          </a:p>
          <a:p>
            <a:pPr lvl="2"/>
            <a:r>
              <a:rPr lang="en-US" dirty="0"/>
              <a:t>Develop Skills</a:t>
            </a:r>
          </a:p>
          <a:p>
            <a:pPr lvl="2"/>
            <a:r>
              <a:rPr lang="en-US" dirty="0"/>
              <a:t>Increase Understanding</a:t>
            </a:r>
          </a:p>
          <a:p>
            <a:pPr lvl="2"/>
            <a:r>
              <a:rPr lang="en-US" dirty="0"/>
              <a:t>Increase Performance and Productivity</a:t>
            </a:r>
          </a:p>
          <a:p>
            <a:endParaRPr lang="en-US" dirty="0"/>
          </a:p>
        </p:txBody>
      </p:sp>
      <p:pic>
        <p:nvPicPr>
          <p:cNvPr id="4" name="Picture 3">
            <a:extLst>
              <a:ext uri="{FF2B5EF4-FFF2-40B4-BE49-F238E27FC236}">
                <a16:creationId xmlns:a16="http://schemas.microsoft.com/office/drawing/2014/main" id="{9AC1C396-C145-4024-957E-C7F2328402AD}"/>
              </a:ext>
            </a:extLst>
          </p:cNvPr>
          <p:cNvPicPr>
            <a:picLocks noChangeAspect="1"/>
          </p:cNvPicPr>
          <p:nvPr/>
        </p:nvPicPr>
        <p:blipFill>
          <a:blip r:embed="rId2"/>
          <a:stretch>
            <a:fillRect/>
          </a:stretch>
        </p:blipFill>
        <p:spPr>
          <a:xfrm>
            <a:off x="7580049" y="2366633"/>
            <a:ext cx="3773751" cy="3810330"/>
          </a:xfrm>
          <a:prstGeom prst="rect">
            <a:avLst/>
          </a:prstGeom>
        </p:spPr>
      </p:pic>
    </p:spTree>
    <p:extLst>
      <p:ext uri="{BB962C8B-B14F-4D97-AF65-F5344CB8AC3E}">
        <p14:creationId xmlns:p14="http://schemas.microsoft.com/office/powerpoint/2010/main" val="22982036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67C4F-7DC7-4DD4-9015-2D195370977E}"/>
              </a:ext>
            </a:extLst>
          </p:cNvPr>
          <p:cNvSpPr>
            <a:spLocks noGrp="1"/>
          </p:cNvSpPr>
          <p:nvPr>
            <p:ph type="title"/>
          </p:nvPr>
        </p:nvSpPr>
        <p:spPr/>
        <p:txBody>
          <a:bodyPr/>
          <a:lstStyle/>
          <a:p>
            <a:r>
              <a:rPr lang="en-US" dirty="0"/>
              <a:t>Training</a:t>
            </a:r>
            <a:br>
              <a:rPr lang="en-US" dirty="0"/>
            </a:br>
            <a:r>
              <a:rPr lang="en-US" dirty="0">
                <a:solidFill>
                  <a:schemeClr val="accent2"/>
                </a:solidFill>
              </a:rPr>
              <a:t>How to Train</a:t>
            </a:r>
            <a:endParaRPr lang="en-US" dirty="0"/>
          </a:p>
        </p:txBody>
      </p:sp>
      <p:pic>
        <p:nvPicPr>
          <p:cNvPr id="4" name="Picture 3">
            <a:extLst>
              <a:ext uri="{FF2B5EF4-FFF2-40B4-BE49-F238E27FC236}">
                <a16:creationId xmlns:a16="http://schemas.microsoft.com/office/drawing/2014/main" id="{6744E711-56BE-4FAB-9679-B7C63E8EAF68}"/>
              </a:ext>
            </a:extLst>
          </p:cNvPr>
          <p:cNvPicPr>
            <a:picLocks noChangeAspect="1"/>
          </p:cNvPicPr>
          <p:nvPr/>
        </p:nvPicPr>
        <p:blipFill>
          <a:blip r:embed="rId2"/>
          <a:stretch>
            <a:fillRect/>
          </a:stretch>
        </p:blipFill>
        <p:spPr>
          <a:xfrm>
            <a:off x="3386765" y="2203674"/>
            <a:ext cx="5206435" cy="3749365"/>
          </a:xfrm>
          <a:prstGeom prst="rect">
            <a:avLst/>
          </a:prstGeom>
        </p:spPr>
      </p:pic>
    </p:spTree>
    <p:extLst>
      <p:ext uri="{BB962C8B-B14F-4D97-AF65-F5344CB8AC3E}">
        <p14:creationId xmlns:p14="http://schemas.microsoft.com/office/powerpoint/2010/main" val="11041278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C832E-93E5-4BA1-B35B-94D5C4029FCF}"/>
              </a:ext>
            </a:extLst>
          </p:cNvPr>
          <p:cNvSpPr>
            <a:spLocks noGrp="1"/>
          </p:cNvSpPr>
          <p:nvPr>
            <p:ph type="title"/>
          </p:nvPr>
        </p:nvSpPr>
        <p:spPr/>
        <p:txBody>
          <a:bodyPr/>
          <a:lstStyle/>
          <a:p>
            <a:r>
              <a:rPr lang="en-US" dirty="0"/>
              <a:t>First Day</a:t>
            </a:r>
            <a:br>
              <a:rPr lang="en-US" dirty="0"/>
            </a:br>
            <a:r>
              <a:rPr lang="en-US" dirty="0">
                <a:solidFill>
                  <a:schemeClr val="accent2"/>
                </a:solidFill>
              </a:rPr>
              <a:t>What to train new hires on</a:t>
            </a:r>
            <a:endParaRPr lang="en-US" dirty="0"/>
          </a:p>
        </p:txBody>
      </p:sp>
      <p:sp>
        <p:nvSpPr>
          <p:cNvPr id="3" name="Content Placeholder 2">
            <a:extLst>
              <a:ext uri="{FF2B5EF4-FFF2-40B4-BE49-F238E27FC236}">
                <a16:creationId xmlns:a16="http://schemas.microsoft.com/office/drawing/2014/main" id="{F3577905-1BD4-4BF1-8A73-EC6506EFD035}"/>
              </a:ext>
            </a:extLst>
          </p:cNvPr>
          <p:cNvSpPr>
            <a:spLocks noGrp="1"/>
          </p:cNvSpPr>
          <p:nvPr>
            <p:ph idx="1"/>
          </p:nvPr>
        </p:nvSpPr>
        <p:spPr/>
        <p:txBody>
          <a:bodyPr/>
          <a:lstStyle/>
          <a:p>
            <a:r>
              <a:rPr lang="en-US" dirty="0"/>
              <a:t>HazCom</a:t>
            </a:r>
          </a:p>
          <a:p>
            <a:r>
              <a:rPr lang="en-US" dirty="0"/>
              <a:t>Bloodborne Pathogens</a:t>
            </a:r>
          </a:p>
          <a:p>
            <a:r>
              <a:rPr lang="en-US" dirty="0"/>
              <a:t>Emergency Response</a:t>
            </a:r>
          </a:p>
          <a:p>
            <a:r>
              <a:rPr lang="en-US" dirty="0"/>
              <a:t>Site Specific Hazards</a:t>
            </a:r>
          </a:p>
          <a:p>
            <a:r>
              <a:rPr lang="en-US" dirty="0"/>
              <a:t>Right to Refuse</a:t>
            </a:r>
          </a:p>
          <a:p>
            <a:r>
              <a:rPr lang="en-US" dirty="0"/>
              <a:t>Working Safely is a Condition of Employment</a:t>
            </a:r>
            <a:endParaRPr lang="en-US" sz="1600" dirty="0"/>
          </a:p>
          <a:p>
            <a:endParaRPr lang="en-US" dirty="0"/>
          </a:p>
        </p:txBody>
      </p:sp>
    </p:spTree>
    <p:extLst>
      <p:ext uri="{BB962C8B-B14F-4D97-AF65-F5344CB8AC3E}">
        <p14:creationId xmlns:p14="http://schemas.microsoft.com/office/powerpoint/2010/main" val="15722938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19A23-C5A8-45F2-BECC-243CE49685E1}"/>
              </a:ext>
            </a:extLst>
          </p:cNvPr>
          <p:cNvSpPr>
            <a:spLocks noGrp="1"/>
          </p:cNvSpPr>
          <p:nvPr>
            <p:ph type="title"/>
          </p:nvPr>
        </p:nvSpPr>
        <p:spPr/>
        <p:txBody>
          <a:bodyPr/>
          <a:lstStyle/>
          <a:p>
            <a:r>
              <a:rPr lang="en-US" dirty="0"/>
              <a:t>First Day</a:t>
            </a:r>
            <a:br>
              <a:rPr lang="en-US" dirty="0"/>
            </a:br>
            <a:r>
              <a:rPr lang="en-US" dirty="0">
                <a:solidFill>
                  <a:schemeClr val="accent2"/>
                </a:solidFill>
              </a:rPr>
              <a:t>Never, Never, Never Assume</a:t>
            </a:r>
            <a:endParaRPr lang="en-US" dirty="0"/>
          </a:p>
        </p:txBody>
      </p:sp>
      <p:sp>
        <p:nvSpPr>
          <p:cNvPr id="3" name="Content Placeholder 2">
            <a:extLst>
              <a:ext uri="{FF2B5EF4-FFF2-40B4-BE49-F238E27FC236}">
                <a16:creationId xmlns:a16="http://schemas.microsoft.com/office/drawing/2014/main" id="{C7D2DF2A-D130-4088-95CD-A6C49A8341FD}"/>
              </a:ext>
            </a:extLst>
          </p:cNvPr>
          <p:cNvSpPr>
            <a:spLocks noGrp="1"/>
          </p:cNvSpPr>
          <p:nvPr>
            <p:ph idx="1"/>
          </p:nvPr>
        </p:nvSpPr>
        <p:spPr/>
        <p:txBody>
          <a:bodyPr/>
          <a:lstStyle/>
          <a:p>
            <a:r>
              <a:rPr lang="en-US" dirty="0"/>
              <a:t>Assuming that a person will have “common sense” will ensure that you are going to have an injury.</a:t>
            </a:r>
          </a:p>
          <a:p>
            <a:endParaRPr lang="en-US" dirty="0"/>
          </a:p>
        </p:txBody>
      </p:sp>
    </p:spTree>
    <p:extLst>
      <p:ext uri="{BB962C8B-B14F-4D97-AF65-F5344CB8AC3E}">
        <p14:creationId xmlns:p14="http://schemas.microsoft.com/office/powerpoint/2010/main" val="33581637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D1941A-9196-42F0-926B-F52783654F4D}"/>
              </a:ext>
            </a:extLst>
          </p:cNvPr>
          <p:cNvSpPr>
            <a:spLocks noGrp="1"/>
          </p:cNvSpPr>
          <p:nvPr>
            <p:ph type="title"/>
          </p:nvPr>
        </p:nvSpPr>
        <p:spPr/>
        <p:txBody>
          <a:bodyPr/>
          <a:lstStyle/>
          <a:p>
            <a:r>
              <a:rPr lang="en-US" dirty="0"/>
              <a:t>First Day</a:t>
            </a:r>
            <a:br>
              <a:rPr lang="en-US" dirty="0"/>
            </a:br>
            <a:r>
              <a:rPr lang="en-US" dirty="0">
                <a:solidFill>
                  <a:schemeClr val="accent2"/>
                </a:solidFill>
              </a:rPr>
              <a:t>Mentoring / Safety Buddy</a:t>
            </a:r>
            <a:endParaRPr lang="en-US" dirty="0"/>
          </a:p>
        </p:txBody>
      </p:sp>
      <p:sp>
        <p:nvSpPr>
          <p:cNvPr id="3" name="Content Placeholder 2">
            <a:extLst>
              <a:ext uri="{FF2B5EF4-FFF2-40B4-BE49-F238E27FC236}">
                <a16:creationId xmlns:a16="http://schemas.microsoft.com/office/drawing/2014/main" id="{03CA2D90-47D5-48EF-A44E-26B2CA3EB9A5}"/>
              </a:ext>
            </a:extLst>
          </p:cNvPr>
          <p:cNvSpPr>
            <a:spLocks noGrp="1"/>
          </p:cNvSpPr>
          <p:nvPr>
            <p:ph idx="1"/>
          </p:nvPr>
        </p:nvSpPr>
        <p:spPr/>
        <p:txBody>
          <a:bodyPr/>
          <a:lstStyle/>
          <a:p>
            <a:r>
              <a:rPr lang="en-US" sz="2600" dirty="0"/>
              <a:t>Is there someone that can help train the person that you know will show them the right way, not the shortcut</a:t>
            </a:r>
          </a:p>
          <a:p>
            <a:r>
              <a:rPr lang="en-US" sz="2600" dirty="0"/>
              <a:t>Provide them someone they can feel safe asking questions</a:t>
            </a:r>
          </a:p>
          <a:p>
            <a:pPr lvl="1"/>
            <a:r>
              <a:rPr lang="en-US" sz="2600" dirty="0"/>
              <a:t>People will naturally say they understand, when they don’t.  </a:t>
            </a:r>
          </a:p>
          <a:p>
            <a:pPr lvl="1"/>
            <a:r>
              <a:rPr lang="en-US" sz="2600" dirty="0"/>
              <a:t>Young workers are aiming to please.</a:t>
            </a:r>
          </a:p>
          <a:p>
            <a:endParaRPr lang="en-US" dirty="0"/>
          </a:p>
        </p:txBody>
      </p:sp>
    </p:spTree>
    <p:extLst>
      <p:ext uri="{BB962C8B-B14F-4D97-AF65-F5344CB8AC3E}">
        <p14:creationId xmlns:p14="http://schemas.microsoft.com/office/powerpoint/2010/main" val="38953974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3EF34C-49EF-4E0C-828F-ADCA79C9746A}"/>
              </a:ext>
            </a:extLst>
          </p:cNvPr>
          <p:cNvSpPr>
            <a:spLocks noGrp="1"/>
          </p:cNvSpPr>
          <p:nvPr>
            <p:ph type="title"/>
          </p:nvPr>
        </p:nvSpPr>
        <p:spPr/>
        <p:txBody>
          <a:bodyPr/>
          <a:lstStyle/>
          <a:p>
            <a:r>
              <a:rPr lang="en-US" dirty="0"/>
              <a:t>Day 1 to 90 Days</a:t>
            </a:r>
            <a:br>
              <a:rPr lang="en-US" dirty="0"/>
            </a:br>
            <a:r>
              <a:rPr lang="en-US" dirty="0">
                <a:solidFill>
                  <a:schemeClr val="accent2"/>
                </a:solidFill>
              </a:rPr>
              <a:t>Probationary Period</a:t>
            </a:r>
            <a:endParaRPr lang="en-US" dirty="0"/>
          </a:p>
        </p:txBody>
      </p:sp>
      <p:sp>
        <p:nvSpPr>
          <p:cNvPr id="3" name="Content Placeholder 2">
            <a:extLst>
              <a:ext uri="{FF2B5EF4-FFF2-40B4-BE49-F238E27FC236}">
                <a16:creationId xmlns:a16="http://schemas.microsoft.com/office/drawing/2014/main" id="{F564AFA1-14FA-4B7F-89F1-34D2E8B28D31}"/>
              </a:ext>
            </a:extLst>
          </p:cNvPr>
          <p:cNvSpPr>
            <a:spLocks noGrp="1"/>
          </p:cNvSpPr>
          <p:nvPr>
            <p:ph idx="1"/>
          </p:nvPr>
        </p:nvSpPr>
        <p:spPr/>
        <p:txBody>
          <a:bodyPr/>
          <a:lstStyle/>
          <a:p>
            <a:r>
              <a:rPr lang="en-US" dirty="0"/>
              <a:t>Be sure that you are following up with the employee/your normal review process.</a:t>
            </a:r>
          </a:p>
          <a:p>
            <a:r>
              <a:rPr lang="en-US" dirty="0"/>
              <a:t>If there are safety concerns, make sure the employee is aware.</a:t>
            </a:r>
          </a:p>
          <a:p>
            <a:r>
              <a:rPr lang="en-US" dirty="0"/>
              <a:t>Is the person safety-minded or a risk.</a:t>
            </a:r>
          </a:p>
          <a:p>
            <a:r>
              <a:rPr lang="en-US" dirty="0"/>
              <a:t>If you feel there is a risk to their safety, terminate.</a:t>
            </a:r>
          </a:p>
          <a:p>
            <a:endParaRPr lang="en-US" dirty="0"/>
          </a:p>
        </p:txBody>
      </p:sp>
    </p:spTree>
    <p:extLst>
      <p:ext uri="{BB962C8B-B14F-4D97-AF65-F5344CB8AC3E}">
        <p14:creationId xmlns:p14="http://schemas.microsoft.com/office/powerpoint/2010/main" val="9524798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6FCCE-794E-4447-8BEF-74B03E5966EA}"/>
              </a:ext>
            </a:extLst>
          </p:cNvPr>
          <p:cNvSpPr>
            <a:spLocks noGrp="1"/>
          </p:cNvSpPr>
          <p:nvPr>
            <p:ph type="title"/>
          </p:nvPr>
        </p:nvSpPr>
        <p:spPr/>
        <p:txBody>
          <a:bodyPr/>
          <a:lstStyle/>
          <a:p>
            <a:r>
              <a:rPr lang="en-US" dirty="0"/>
              <a:t>Resources</a:t>
            </a:r>
            <a:br>
              <a:rPr lang="en-US" dirty="0"/>
            </a:br>
            <a:endParaRPr lang="en-US" dirty="0"/>
          </a:p>
        </p:txBody>
      </p:sp>
      <p:sp>
        <p:nvSpPr>
          <p:cNvPr id="3" name="Content Placeholder 2">
            <a:extLst>
              <a:ext uri="{FF2B5EF4-FFF2-40B4-BE49-F238E27FC236}">
                <a16:creationId xmlns:a16="http://schemas.microsoft.com/office/drawing/2014/main" id="{2FD2A116-196C-4769-8162-2BEEEBA44A38}"/>
              </a:ext>
            </a:extLst>
          </p:cNvPr>
          <p:cNvSpPr>
            <a:spLocks noGrp="1"/>
          </p:cNvSpPr>
          <p:nvPr>
            <p:ph idx="1"/>
          </p:nvPr>
        </p:nvSpPr>
        <p:spPr>
          <a:xfrm>
            <a:off x="838200" y="1825625"/>
            <a:ext cx="8226287" cy="4351338"/>
          </a:xfrm>
        </p:spPr>
        <p:txBody>
          <a:bodyPr>
            <a:normAutofit lnSpcReduction="10000"/>
          </a:bodyPr>
          <a:lstStyle/>
          <a:p>
            <a:r>
              <a:rPr lang="en-US" u="sng" dirty="0">
                <a:hlinkClick r:id="rId2"/>
              </a:rPr>
              <a:t>https://www.osha.gov/youngworkers/resources.html</a:t>
            </a:r>
            <a:endParaRPr lang="en-US" dirty="0"/>
          </a:p>
          <a:p>
            <a:r>
              <a:rPr lang="en-US" dirty="0" err="1"/>
              <a:t>SafeMe</a:t>
            </a:r>
            <a:r>
              <a:rPr lang="en-US" dirty="0"/>
              <a:t> App – Grant provided by Washington State Department of Labor &amp; Industries</a:t>
            </a:r>
          </a:p>
          <a:p>
            <a:pPr lvl="1"/>
            <a:r>
              <a:rPr lang="en-US" dirty="0"/>
              <a:t>Addresses the need for entry level workers to have “better basic safety training to join the workforce”.</a:t>
            </a:r>
          </a:p>
          <a:p>
            <a:r>
              <a:rPr lang="en-US" dirty="0"/>
              <a:t>ASSE Young Worker Brochure  (On the Tables)</a:t>
            </a:r>
          </a:p>
          <a:p>
            <a:r>
              <a:rPr lang="en-US" dirty="0"/>
              <a:t>NIOSH Talk Safety Tips:  </a:t>
            </a:r>
            <a:r>
              <a:rPr lang="en-US" u="sng" dirty="0">
                <a:hlinkClick r:id="rId3"/>
              </a:rPr>
              <a:t>https://www.cdc.gov/niosh/talkingsafety/states/oh/2015-152/default.html</a:t>
            </a:r>
            <a:endParaRPr lang="en-US" dirty="0"/>
          </a:p>
          <a:p>
            <a:r>
              <a:rPr lang="en-US" dirty="0"/>
              <a:t>Safety Matters Presentation</a:t>
            </a:r>
          </a:p>
        </p:txBody>
      </p:sp>
      <p:pic>
        <p:nvPicPr>
          <p:cNvPr id="4" name="Picture 3">
            <a:extLst>
              <a:ext uri="{FF2B5EF4-FFF2-40B4-BE49-F238E27FC236}">
                <a16:creationId xmlns:a16="http://schemas.microsoft.com/office/drawing/2014/main" id="{89820295-8F0B-4384-A881-8D0170BA68C3}"/>
              </a:ext>
            </a:extLst>
          </p:cNvPr>
          <p:cNvPicPr>
            <a:picLocks noChangeAspect="1"/>
          </p:cNvPicPr>
          <p:nvPr/>
        </p:nvPicPr>
        <p:blipFill>
          <a:blip r:embed="rId4"/>
          <a:stretch>
            <a:fillRect/>
          </a:stretch>
        </p:blipFill>
        <p:spPr>
          <a:xfrm>
            <a:off x="9321339" y="835865"/>
            <a:ext cx="2365453" cy="384081"/>
          </a:xfrm>
          <a:prstGeom prst="rect">
            <a:avLst/>
          </a:prstGeom>
        </p:spPr>
      </p:pic>
      <p:pic>
        <p:nvPicPr>
          <p:cNvPr id="5" name="Picture 4">
            <a:extLst>
              <a:ext uri="{FF2B5EF4-FFF2-40B4-BE49-F238E27FC236}">
                <a16:creationId xmlns:a16="http://schemas.microsoft.com/office/drawing/2014/main" id="{88080AA1-1032-4062-970C-66534BFEE972}"/>
              </a:ext>
            </a:extLst>
          </p:cNvPr>
          <p:cNvPicPr>
            <a:picLocks noChangeAspect="1"/>
          </p:cNvPicPr>
          <p:nvPr/>
        </p:nvPicPr>
        <p:blipFill>
          <a:blip r:embed="rId5"/>
          <a:stretch>
            <a:fillRect/>
          </a:stretch>
        </p:blipFill>
        <p:spPr>
          <a:xfrm>
            <a:off x="9530738" y="1909180"/>
            <a:ext cx="2115495" cy="2542252"/>
          </a:xfrm>
          <a:prstGeom prst="rect">
            <a:avLst/>
          </a:prstGeom>
        </p:spPr>
      </p:pic>
      <p:pic>
        <p:nvPicPr>
          <p:cNvPr id="6" name="Picture 5">
            <a:extLst>
              <a:ext uri="{FF2B5EF4-FFF2-40B4-BE49-F238E27FC236}">
                <a16:creationId xmlns:a16="http://schemas.microsoft.com/office/drawing/2014/main" id="{1E29E1DC-DBF0-4151-B707-D89141D4CD78}"/>
              </a:ext>
            </a:extLst>
          </p:cNvPr>
          <p:cNvPicPr>
            <a:picLocks noChangeAspect="1"/>
          </p:cNvPicPr>
          <p:nvPr/>
        </p:nvPicPr>
        <p:blipFill>
          <a:blip r:embed="rId6"/>
          <a:stretch>
            <a:fillRect/>
          </a:stretch>
        </p:blipFill>
        <p:spPr>
          <a:xfrm>
            <a:off x="9347843" y="4972011"/>
            <a:ext cx="2481287" cy="1658256"/>
          </a:xfrm>
          <a:prstGeom prst="rect">
            <a:avLst/>
          </a:prstGeom>
        </p:spPr>
      </p:pic>
    </p:spTree>
    <p:extLst>
      <p:ext uri="{BB962C8B-B14F-4D97-AF65-F5344CB8AC3E}">
        <p14:creationId xmlns:p14="http://schemas.microsoft.com/office/powerpoint/2010/main" val="19456794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1322E44-0147-4A03-81BD-C5947F6133D6}"/>
              </a:ext>
            </a:extLst>
          </p:cNvPr>
          <p:cNvSpPr/>
          <p:nvPr/>
        </p:nvSpPr>
        <p:spPr>
          <a:xfrm>
            <a:off x="5481633" y="3244334"/>
            <a:ext cx="1228734" cy="369332"/>
          </a:xfrm>
          <a:prstGeom prst="rect">
            <a:avLst/>
          </a:prstGeom>
        </p:spPr>
        <p:txBody>
          <a:bodyPr wrap="none">
            <a:spAutoFit/>
          </a:bodyPr>
          <a:lstStyle/>
          <a:p>
            <a:r>
              <a:rPr lang="en-US" dirty="0"/>
              <a:t>Thank you!</a:t>
            </a:r>
          </a:p>
        </p:txBody>
      </p:sp>
    </p:spTree>
    <p:extLst>
      <p:ext uri="{BB962C8B-B14F-4D97-AF65-F5344CB8AC3E}">
        <p14:creationId xmlns:p14="http://schemas.microsoft.com/office/powerpoint/2010/main" val="51296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D2FCD-031D-4D17-B5F1-45CCF8277B55}"/>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F2CA7F82-5364-402D-AF3E-86E9273AAC6A}"/>
              </a:ext>
            </a:extLst>
          </p:cNvPr>
          <p:cNvSpPr>
            <a:spLocks noGrp="1"/>
          </p:cNvSpPr>
          <p:nvPr>
            <p:ph idx="1"/>
          </p:nvPr>
        </p:nvSpPr>
        <p:spPr/>
        <p:txBody>
          <a:bodyPr/>
          <a:lstStyle/>
          <a:p>
            <a:r>
              <a:rPr lang="en-US" dirty="0"/>
              <a:t>Introductions</a:t>
            </a:r>
          </a:p>
          <a:p>
            <a:r>
              <a:rPr lang="en-US" dirty="0"/>
              <a:t>Outcome / Objective</a:t>
            </a:r>
          </a:p>
          <a:p>
            <a:r>
              <a:rPr lang="en-US" dirty="0"/>
              <a:t>What is the Significance</a:t>
            </a:r>
          </a:p>
          <a:p>
            <a:r>
              <a:rPr lang="en-US" dirty="0"/>
              <a:t>What can be done to Protect</a:t>
            </a:r>
          </a:p>
          <a:p>
            <a:pPr lvl="1"/>
            <a:r>
              <a:rPr lang="en-US" dirty="0"/>
              <a:t>Recruiting</a:t>
            </a:r>
          </a:p>
          <a:p>
            <a:pPr lvl="1"/>
            <a:r>
              <a:rPr lang="en-US" dirty="0"/>
              <a:t>Pre-Interviewing</a:t>
            </a:r>
          </a:p>
          <a:p>
            <a:pPr lvl="1"/>
            <a:r>
              <a:rPr lang="en-US" dirty="0"/>
              <a:t>Interviewing</a:t>
            </a:r>
          </a:p>
          <a:p>
            <a:pPr lvl="1"/>
            <a:r>
              <a:rPr lang="en-US" dirty="0"/>
              <a:t>First Day</a:t>
            </a:r>
          </a:p>
          <a:p>
            <a:pPr lvl="1"/>
            <a:r>
              <a:rPr lang="en-US" dirty="0"/>
              <a:t>First 90 Days (Probationary Period)</a:t>
            </a:r>
          </a:p>
        </p:txBody>
      </p:sp>
    </p:spTree>
    <p:extLst>
      <p:ext uri="{BB962C8B-B14F-4D97-AF65-F5344CB8AC3E}">
        <p14:creationId xmlns:p14="http://schemas.microsoft.com/office/powerpoint/2010/main" val="3270642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9BB1C-2FEF-4ADD-AAE2-91CA42A542C1}"/>
              </a:ext>
            </a:extLst>
          </p:cNvPr>
          <p:cNvSpPr>
            <a:spLocks noGrp="1"/>
          </p:cNvSpPr>
          <p:nvPr>
            <p:ph type="title"/>
          </p:nvPr>
        </p:nvSpPr>
        <p:spPr/>
        <p:txBody>
          <a:bodyPr/>
          <a:lstStyle/>
          <a:p>
            <a:r>
              <a:rPr lang="en-US" dirty="0"/>
              <a:t>Introductions</a:t>
            </a:r>
            <a:br>
              <a:rPr lang="en-US" dirty="0"/>
            </a:br>
            <a:r>
              <a:rPr lang="en-US" dirty="0">
                <a:solidFill>
                  <a:schemeClr val="accent2"/>
                </a:solidFill>
              </a:rPr>
              <a:t>Your Speakers</a:t>
            </a:r>
            <a:endParaRPr lang="en-US" dirty="0"/>
          </a:p>
        </p:txBody>
      </p:sp>
      <p:sp>
        <p:nvSpPr>
          <p:cNvPr id="3" name="Content Placeholder 2">
            <a:extLst>
              <a:ext uri="{FF2B5EF4-FFF2-40B4-BE49-F238E27FC236}">
                <a16:creationId xmlns:a16="http://schemas.microsoft.com/office/drawing/2014/main" id="{F6576B46-7C2E-4C8A-9830-05FD19DF62AC}"/>
              </a:ext>
            </a:extLst>
          </p:cNvPr>
          <p:cNvSpPr>
            <a:spLocks noGrp="1"/>
          </p:cNvSpPr>
          <p:nvPr>
            <p:ph idx="1"/>
          </p:nvPr>
        </p:nvSpPr>
        <p:spPr/>
        <p:txBody>
          <a:bodyPr>
            <a:normAutofit fontScale="85000" lnSpcReduction="10000"/>
          </a:bodyPr>
          <a:lstStyle/>
          <a:p>
            <a:r>
              <a:rPr lang="en-US" b="1" dirty="0"/>
              <a:t>Jon </a:t>
            </a:r>
            <a:r>
              <a:rPr lang="en-US" b="1" dirty="0" err="1"/>
              <a:t>Birkes</a:t>
            </a:r>
            <a:r>
              <a:rPr lang="en-US" dirty="0"/>
              <a:t>, MS, CSP – Site SHE Manager, Henkel Adhesive Technologies. Jon has worked as a safety professional for a little over 11 years.  At Case Western Reserve University, Jon was involved in physical/chemical/biological safety as well as managed the campus DOT shipping program and laboratory decommissioning.  While at JLL, at the Lubrizol Corporation, Jon gained expertise in process safety, facility safety, and construction safety.  Jon is now working at the Henkel Corporation, at a manufacturing facility in the Cleveland area.</a:t>
            </a:r>
          </a:p>
          <a:p>
            <a:r>
              <a:rPr lang="en-US" b="1" dirty="0"/>
              <a:t>Tobin Hawes</a:t>
            </a:r>
            <a:r>
              <a:rPr lang="en-US" dirty="0"/>
              <a:t> – Regional SHE Manager, Henkel Adhesive Technologies. Tobin has been a SHE Manager with Henkel since 2014. Previously, Tobin was a Site Safety Manager for Graphic Packaging and The Corporate EHS Manager for Easton-Bell Sports. Over the last 29 years Tobin has held roles in Product and Fixture Design, Process Engineering, Facility Engineering, and Maintenance Management. Tobin has worked in the Metal Cutting Industry, Medical Device Industry, Plastic and Paperboard Packaging and Chemical Manufacturing Industries.</a:t>
            </a:r>
          </a:p>
          <a:p>
            <a:endParaRPr lang="en-US" dirty="0"/>
          </a:p>
        </p:txBody>
      </p:sp>
    </p:spTree>
    <p:extLst>
      <p:ext uri="{BB962C8B-B14F-4D97-AF65-F5344CB8AC3E}">
        <p14:creationId xmlns:p14="http://schemas.microsoft.com/office/powerpoint/2010/main" val="3435022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46895-8F83-49C0-BD4D-A4D665D4E8C0}"/>
              </a:ext>
            </a:extLst>
          </p:cNvPr>
          <p:cNvSpPr>
            <a:spLocks noGrp="1"/>
          </p:cNvSpPr>
          <p:nvPr>
            <p:ph type="title"/>
          </p:nvPr>
        </p:nvSpPr>
        <p:spPr/>
        <p:txBody>
          <a:bodyPr/>
          <a:lstStyle/>
          <a:p>
            <a:r>
              <a:rPr lang="en-US" dirty="0"/>
              <a:t>Outcomes / Objectives</a:t>
            </a:r>
            <a:br>
              <a:rPr lang="en-US" dirty="0"/>
            </a:br>
            <a:r>
              <a:rPr lang="en-US" dirty="0">
                <a:solidFill>
                  <a:schemeClr val="accent2"/>
                </a:solidFill>
              </a:rPr>
              <a:t>What are you going to get out of today</a:t>
            </a:r>
            <a:endParaRPr lang="en-US" dirty="0"/>
          </a:p>
        </p:txBody>
      </p:sp>
      <p:sp>
        <p:nvSpPr>
          <p:cNvPr id="3" name="Content Placeholder 2">
            <a:extLst>
              <a:ext uri="{FF2B5EF4-FFF2-40B4-BE49-F238E27FC236}">
                <a16:creationId xmlns:a16="http://schemas.microsoft.com/office/drawing/2014/main" id="{128A9618-9FBE-4FB0-B8F8-3FDBA58D2768}"/>
              </a:ext>
            </a:extLst>
          </p:cNvPr>
          <p:cNvSpPr>
            <a:spLocks noGrp="1"/>
          </p:cNvSpPr>
          <p:nvPr>
            <p:ph idx="1"/>
          </p:nvPr>
        </p:nvSpPr>
        <p:spPr/>
        <p:txBody>
          <a:bodyPr/>
          <a:lstStyle/>
          <a:p>
            <a:r>
              <a:rPr lang="en-US" dirty="0"/>
              <a:t>Some things to consider…</a:t>
            </a:r>
          </a:p>
          <a:p>
            <a:pPr lvl="1"/>
            <a:r>
              <a:rPr lang="en-US" dirty="0"/>
              <a:t>Before,</a:t>
            </a:r>
          </a:p>
          <a:p>
            <a:pPr lvl="1"/>
            <a:r>
              <a:rPr lang="en-US" dirty="0"/>
              <a:t>During</a:t>
            </a:r>
          </a:p>
          <a:p>
            <a:pPr lvl="1"/>
            <a:r>
              <a:rPr lang="en-US" dirty="0"/>
              <a:t>and After, the hiring / onboarding process</a:t>
            </a:r>
          </a:p>
          <a:p>
            <a:pPr lvl="2"/>
            <a:r>
              <a:rPr lang="en-US" dirty="0"/>
              <a:t>Including…</a:t>
            </a:r>
          </a:p>
          <a:p>
            <a:pPr lvl="3"/>
            <a:r>
              <a:rPr lang="en-US" dirty="0"/>
              <a:t>Training</a:t>
            </a:r>
          </a:p>
          <a:p>
            <a:pPr lvl="3"/>
            <a:r>
              <a:rPr lang="en-US" dirty="0"/>
              <a:t>Common Sense</a:t>
            </a:r>
          </a:p>
          <a:p>
            <a:pPr lvl="3"/>
            <a:r>
              <a:rPr lang="en-US" dirty="0"/>
              <a:t>Mentoring</a:t>
            </a:r>
          </a:p>
          <a:p>
            <a:pPr lvl="3"/>
            <a:r>
              <a:rPr lang="en-US" dirty="0"/>
              <a:t>and Effectiveness Checks</a:t>
            </a:r>
          </a:p>
        </p:txBody>
      </p:sp>
    </p:spTree>
    <p:extLst>
      <p:ext uri="{BB962C8B-B14F-4D97-AF65-F5344CB8AC3E}">
        <p14:creationId xmlns:p14="http://schemas.microsoft.com/office/powerpoint/2010/main" val="154912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74445-A345-4714-9D71-A29A6BE185EE}"/>
              </a:ext>
            </a:extLst>
          </p:cNvPr>
          <p:cNvSpPr>
            <a:spLocks noGrp="1"/>
          </p:cNvSpPr>
          <p:nvPr>
            <p:ph type="title"/>
          </p:nvPr>
        </p:nvSpPr>
        <p:spPr/>
        <p:txBody>
          <a:bodyPr/>
          <a:lstStyle/>
          <a:p>
            <a:r>
              <a:rPr lang="en-US" dirty="0"/>
              <a:t>What is the Significance</a:t>
            </a:r>
            <a:br>
              <a:rPr lang="en-US" dirty="0"/>
            </a:br>
            <a:r>
              <a:rPr lang="en-US" dirty="0">
                <a:solidFill>
                  <a:schemeClr val="accent2"/>
                </a:solidFill>
              </a:rPr>
              <a:t>Stats on Injuries</a:t>
            </a:r>
            <a:endParaRPr lang="en-US" dirty="0"/>
          </a:p>
        </p:txBody>
      </p:sp>
      <p:sp>
        <p:nvSpPr>
          <p:cNvPr id="3" name="Content Placeholder 2">
            <a:extLst>
              <a:ext uri="{FF2B5EF4-FFF2-40B4-BE49-F238E27FC236}">
                <a16:creationId xmlns:a16="http://schemas.microsoft.com/office/drawing/2014/main" id="{57F6475C-D2E8-4D85-9B3D-2322F6F63444}"/>
              </a:ext>
            </a:extLst>
          </p:cNvPr>
          <p:cNvSpPr>
            <a:spLocks noGrp="1"/>
          </p:cNvSpPr>
          <p:nvPr>
            <p:ph idx="1"/>
          </p:nvPr>
        </p:nvSpPr>
        <p:spPr/>
        <p:txBody>
          <a:bodyPr/>
          <a:lstStyle/>
          <a:p>
            <a:pPr>
              <a:spcBef>
                <a:spcPts val="600"/>
              </a:spcBef>
            </a:pPr>
            <a:r>
              <a:rPr lang="en-US" sz="2400" dirty="0"/>
              <a:t>According to OSHA and the BLS;</a:t>
            </a:r>
          </a:p>
          <a:p>
            <a:pPr lvl="1">
              <a:spcBef>
                <a:spcPts val="600"/>
              </a:spcBef>
            </a:pPr>
            <a:r>
              <a:rPr lang="en-US" dirty="0"/>
              <a:t>335 young workers were killed in 2013.</a:t>
            </a:r>
          </a:p>
          <a:p>
            <a:pPr lvl="1">
              <a:spcBef>
                <a:spcPts val="600"/>
              </a:spcBef>
            </a:pPr>
            <a:r>
              <a:rPr lang="en-US" dirty="0"/>
              <a:t>Workers &lt;25 years old are twice as likely to end up in the ER than workers &gt;25.</a:t>
            </a:r>
          </a:p>
          <a:p>
            <a:pPr lvl="1">
              <a:spcBef>
                <a:spcPts val="600"/>
              </a:spcBef>
            </a:pPr>
            <a:r>
              <a:rPr lang="en-US" dirty="0"/>
              <a:t>Every 9 minutes a US teen gets hurt on the job.</a:t>
            </a:r>
          </a:p>
          <a:p>
            <a:pPr lvl="2">
              <a:spcBef>
                <a:spcPts val="600"/>
              </a:spcBef>
            </a:pPr>
            <a:r>
              <a:rPr lang="en-US" sz="2400" dirty="0"/>
              <a:t>45 minutes of training = 5 young workers hurt.</a:t>
            </a:r>
          </a:p>
          <a:p>
            <a:pPr>
              <a:spcBef>
                <a:spcPts val="600"/>
              </a:spcBef>
            </a:pPr>
            <a:r>
              <a:rPr lang="en-US" sz="2400" dirty="0"/>
              <a:t>WHY?</a:t>
            </a:r>
          </a:p>
          <a:p>
            <a:endParaRPr lang="en-US" dirty="0"/>
          </a:p>
        </p:txBody>
      </p:sp>
    </p:spTree>
    <p:extLst>
      <p:ext uri="{BB962C8B-B14F-4D97-AF65-F5344CB8AC3E}">
        <p14:creationId xmlns:p14="http://schemas.microsoft.com/office/powerpoint/2010/main" val="5402712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DC2AD-6DCC-433E-B750-41CAEACA1C03}"/>
              </a:ext>
            </a:extLst>
          </p:cNvPr>
          <p:cNvSpPr>
            <a:spLocks noGrp="1"/>
          </p:cNvSpPr>
          <p:nvPr>
            <p:ph type="title"/>
          </p:nvPr>
        </p:nvSpPr>
        <p:spPr/>
        <p:txBody>
          <a:bodyPr/>
          <a:lstStyle/>
          <a:p>
            <a:r>
              <a:rPr lang="en-US" dirty="0"/>
              <a:t>What is the Significance</a:t>
            </a:r>
            <a:br>
              <a:rPr lang="en-US" dirty="0"/>
            </a:br>
            <a:r>
              <a:rPr lang="en-US" dirty="0">
                <a:solidFill>
                  <a:schemeClr val="accent2"/>
                </a:solidFill>
              </a:rPr>
              <a:t>True Stories</a:t>
            </a:r>
            <a:endParaRPr lang="en-US" dirty="0"/>
          </a:p>
        </p:txBody>
      </p:sp>
      <p:sp>
        <p:nvSpPr>
          <p:cNvPr id="3" name="Content Placeholder 2">
            <a:extLst>
              <a:ext uri="{FF2B5EF4-FFF2-40B4-BE49-F238E27FC236}">
                <a16:creationId xmlns:a16="http://schemas.microsoft.com/office/drawing/2014/main" id="{A2E536A1-D5D5-4FEC-AE6B-43663C4BF7F6}"/>
              </a:ext>
            </a:extLst>
          </p:cNvPr>
          <p:cNvSpPr>
            <a:spLocks noGrp="1"/>
          </p:cNvSpPr>
          <p:nvPr>
            <p:ph idx="1"/>
          </p:nvPr>
        </p:nvSpPr>
        <p:spPr/>
        <p:txBody>
          <a:bodyPr/>
          <a:lstStyle/>
          <a:p>
            <a:pPr>
              <a:spcBef>
                <a:spcPts val="600"/>
              </a:spcBef>
            </a:pPr>
            <a:r>
              <a:rPr lang="en-US" dirty="0"/>
              <a:t>PhD Student (approx. 21) – Working toward their PhD in Chemistry.  </a:t>
            </a:r>
          </a:p>
          <a:p>
            <a:pPr>
              <a:spcBef>
                <a:spcPts val="600"/>
              </a:spcBef>
            </a:pPr>
            <a:r>
              <a:rPr lang="en-US" dirty="0"/>
              <a:t>Employee (approx. 18) – Using a “parts washer” at a manufacturing facility.  1</a:t>
            </a:r>
            <a:r>
              <a:rPr lang="en-US" baseline="30000" dirty="0"/>
              <a:t>st </a:t>
            </a:r>
            <a:r>
              <a:rPr lang="en-US" dirty="0"/>
              <a:t>day on the job.</a:t>
            </a:r>
          </a:p>
          <a:p>
            <a:pPr>
              <a:spcBef>
                <a:spcPts val="600"/>
              </a:spcBef>
            </a:pPr>
            <a:r>
              <a:rPr lang="en-US" dirty="0"/>
              <a:t>Temporary Employee (approx. 22) – Operating a forklift in a warehouse.  </a:t>
            </a:r>
          </a:p>
          <a:p>
            <a:endParaRPr lang="en-US" dirty="0"/>
          </a:p>
        </p:txBody>
      </p:sp>
    </p:spTree>
    <p:extLst>
      <p:ext uri="{BB962C8B-B14F-4D97-AF65-F5344CB8AC3E}">
        <p14:creationId xmlns:p14="http://schemas.microsoft.com/office/powerpoint/2010/main" val="39523554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0ADE0-503D-41B2-99E6-4F93C1183194}"/>
              </a:ext>
            </a:extLst>
          </p:cNvPr>
          <p:cNvSpPr>
            <a:spLocks noGrp="1"/>
          </p:cNvSpPr>
          <p:nvPr>
            <p:ph type="title"/>
          </p:nvPr>
        </p:nvSpPr>
        <p:spPr/>
        <p:txBody>
          <a:bodyPr/>
          <a:lstStyle/>
          <a:p>
            <a:r>
              <a:rPr lang="en-US" dirty="0"/>
              <a:t>What Can Be Done?</a:t>
            </a:r>
            <a:br>
              <a:rPr lang="en-US" dirty="0"/>
            </a:br>
            <a:r>
              <a:rPr lang="en-US" dirty="0">
                <a:solidFill>
                  <a:schemeClr val="accent2"/>
                </a:solidFill>
              </a:rPr>
              <a:t>Recruiting</a:t>
            </a:r>
            <a:endParaRPr lang="en-US" dirty="0"/>
          </a:p>
        </p:txBody>
      </p:sp>
      <p:sp>
        <p:nvSpPr>
          <p:cNvPr id="3" name="Content Placeholder 2">
            <a:extLst>
              <a:ext uri="{FF2B5EF4-FFF2-40B4-BE49-F238E27FC236}">
                <a16:creationId xmlns:a16="http://schemas.microsoft.com/office/drawing/2014/main" id="{5322CE72-9A6E-4B06-9CE5-E3BE83C33ADF}"/>
              </a:ext>
            </a:extLst>
          </p:cNvPr>
          <p:cNvSpPr>
            <a:spLocks noGrp="1"/>
          </p:cNvSpPr>
          <p:nvPr>
            <p:ph idx="1"/>
          </p:nvPr>
        </p:nvSpPr>
        <p:spPr/>
        <p:txBody>
          <a:bodyPr/>
          <a:lstStyle/>
          <a:p>
            <a:r>
              <a:rPr lang="en-US" sz="2600" dirty="0"/>
              <a:t>Goal: Get the right candidates to interview for the role</a:t>
            </a:r>
          </a:p>
          <a:p>
            <a:pPr lvl="1"/>
            <a:r>
              <a:rPr lang="en-US" sz="2600" dirty="0"/>
              <a:t>Define what the skill level is for the job</a:t>
            </a:r>
          </a:p>
          <a:p>
            <a:pPr lvl="1"/>
            <a:r>
              <a:rPr lang="en-US" sz="2600" dirty="0"/>
              <a:t>What are the expectations of the job?</a:t>
            </a:r>
          </a:p>
          <a:p>
            <a:pPr lvl="1"/>
            <a:r>
              <a:rPr lang="en-US" sz="2600" dirty="0"/>
              <a:t>What type of work will the person be doing?</a:t>
            </a:r>
          </a:p>
          <a:p>
            <a:pPr lvl="1"/>
            <a:r>
              <a:rPr lang="en-US" sz="2600" dirty="0"/>
              <a:t>Consider what type of hazards / risks they may be exposed</a:t>
            </a:r>
          </a:p>
          <a:p>
            <a:pPr lvl="1"/>
            <a:r>
              <a:rPr lang="en-US" sz="2600" dirty="0"/>
              <a:t>What will be the safety responsibilities of the job</a:t>
            </a:r>
          </a:p>
          <a:p>
            <a:endParaRPr lang="en-US" dirty="0"/>
          </a:p>
        </p:txBody>
      </p:sp>
    </p:spTree>
    <p:extLst>
      <p:ext uri="{BB962C8B-B14F-4D97-AF65-F5344CB8AC3E}">
        <p14:creationId xmlns:p14="http://schemas.microsoft.com/office/powerpoint/2010/main" val="60917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8EF2E-2EE3-41BC-A72E-06135B657811}"/>
              </a:ext>
            </a:extLst>
          </p:cNvPr>
          <p:cNvSpPr>
            <a:spLocks noGrp="1"/>
          </p:cNvSpPr>
          <p:nvPr>
            <p:ph type="title"/>
          </p:nvPr>
        </p:nvSpPr>
        <p:spPr/>
        <p:txBody>
          <a:bodyPr/>
          <a:lstStyle/>
          <a:p>
            <a:r>
              <a:rPr lang="en-US" dirty="0"/>
              <a:t>What Can Be Done?</a:t>
            </a:r>
            <a:br>
              <a:rPr lang="en-US" dirty="0"/>
            </a:br>
            <a:r>
              <a:rPr lang="en-US" dirty="0">
                <a:solidFill>
                  <a:schemeClr val="accent2"/>
                </a:solidFill>
              </a:rPr>
              <a:t>Pre-Interviewing</a:t>
            </a:r>
            <a:endParaRPr lang="en-US" dirty="0"/>
          </a:p>
        </p:txBody>
      </p:sp>
      <p:sp>
        <p:nvSpPr>
          <p:cNvPr id="3" name="Content Placeholder 2">
            <a:extLst>
              <a:ext uri="{FF2B5EF4-FFF2-40B4-BE49-F238E27FC236}">
                <a16:creationId xmlns:a16="http://schemas.microsoft.com/office/drawing/2014/main" id="{223ADAAD-E852-41DC-A182-5973DB9CA0C8}"/>
              </a:ext>
            </a:extLst>
          </p:cNvPr>
          <p:cNvSpPr>
            <a:spLocks noGrp="1"/>
          </p:cNvSpPr>
          <p:nvPr>
            <p:ph idx="1"/>
          </p:nvPr>
        </p:nvSpPr>
        <p:spPr/>
        <p:txBody>
          <a:bodyPr/>
          <a:lstStyle/>
          <a:p>
            <a:r>
              <a:rPr lang="en-US" sz="2400" dirty="0"/>
              <a:t>Goal: Should you test for a skill level or knowledge?</a:t>
            </a:r>
          </a:p>
          <a:p>
            <a:pPr lvl="1"/>
            <a:r>
              <a:rPr lang="en-US" dirty="0"/>
              <a:t>English comprehension?</a:t>
            </a:r>
          </a:p>
          <a:p>
            <a:pPr lvl="1"/>
            <a:r>
              <a:rPr lang="en-US" dirty="0"/>
              <a:t>Understanding verbal / Written Instructions</a:t>
            </a:r>
          </a:p>
          <a:p>
            <a:pPr lvl="1"/>
            <a:r>
              <a:rPr lang="en-US" dirty="0"/>
              <a:t>Math?</a:t>
            </a:r>
          </a:p>
          <a:p>
            <a:pPr lvl="1"/>
            <a:r>
              <a:rPr lang="en-US" dirty="0"/>
              <a:t>Mechanical aptitude?</a:t>
            </a:r>
          </a:p>
          <a:p>
            <a:r>
              <a:rPr lang="en-US" sz="2400" dirty="0"/>
              <a:t>What are the show stoppers that would immediately eliminate a person?</a:t>
            </a:r>
          </a:p>
          <a:p>
            <a:pPr lvl="1"/>
            <a:r>
              <a:rPr lang="en-US" dirty="0"/>
              <a:t>STICK TO YOUR STANDARDS!</a:t>
            </a:r>
          </a:p>
        </p:txBody>
      </p:sp>
    </p:spTree>
    <p:extLst>
      <p:ext uri="{BB962C8B-B14F-4D97-AF65-F5344CB8AC3E}">
        <p14:creationId xmlns:p14="http://schemas.microsoft.com/office/powerpoint/2010/main" val="1599259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13194-D7BA-43BB-A293-EC33DA2E68F9}"/>
              </a:ext>
            </a:extLst>
          </p:cNvPr>
          <p:cNvSpPr>
            <a:spLocks noGrp="1"/>
          </p:cNvSpPr>
          <p:nvPr>
            <p:ph type="title"/>
          </p:nvPr>
        </p:nvSpPr>
        <p:spPr/>
        <p:txBody>
          <a:bodyPr/>
          <a:lstStyle/>
          <a:p>
            <a:r>
              <a:rPr lang="en-US" dirty="0"/>
              <a:t>What Can Be Done?</a:t>
            </a:r>
            <a:br>
              <a:rPr lang="en-US" dirty="0"/>
            </a:br>
            <a:r>
              <a:rPr lang="en-US" dirty="0">
                <a:solidFill>
                  <a:schemeClr val="accent2"/>
                </a:solidFill>
              </a:rPr>
              <a:t>Interviewing</a:t>
            </a:r>
            <a:endParaRPr lang="en-US" dirty="0"/>
          </a:p>
        </p:txBody>
      </p:sp>
      <p:sp>
        <p:nvSpPr>
          <p:cNvPr id="3" name="Content Placeholder 2">
            <a:extLst>
              <a:ext uri="{FF2B5EF4-FFF2-40B4-BE49-F238E27FC236}">
                <a16:creationId xmlns:a16="http://schemas.microsoft.com/office/drawing/2014/main" id="{E58C35FE-ECE1-433E-B917-787097B6285E}"/>
              </a:ext>
            </a:extLst>
          </p:cNvPr>
          <p:cNvSpPr>
            <a:spLocks noGrp="1"/>
          </p:cNvSpPr>
          <p:nvPr>
            <p:ph idx="1"/>
          </p:nvPr>
        </p:nvSpPr>
        <p:spPr/>
        <p:txBody>
          <a:bodyPr/>
          <a:lstStyle/>
          <a:p>
            <a:r>
              <a:rPr lang="en-US" sz="2400" dirty="0"/>
              <a:t>Goal: What Safety related questions do you ask?</a:t>
            </a:r>
          </a:p>
          <a:p>
            <a:pPr lvl="1"/>
            <a:r>
              <a:rPr lang="en-US" dirty="0"/>
              <a:t>General:</a:t>
            </a:r>
          </a:p>
          <a:p>
            <a:pPr lvl="2"/>
            <a:r>
              <a:rPr lang="en-US" sz="2400" dirty="0"/>
              <a:t>Tell me about a time you had to follow a specific safety protocol in your jobs.</a:t>
            </a:r>
          </a:p>
          <a:p>
            <a:pPr lvl="2"/>
            <a:r>
              <a:rPr lang="en-US" sz="2400" dirty="0"/>
              <a:t>Tell me about a time you felt unsafe at work and how did you resolve the issue?</a:t>
            </a:r>
          </a:p>
          <a:p>
            <a:pPr lvl="2"/>
            <a:r>
              <a:rPr lang="en-US" sz="2400" dirty="0"/>
              <a:t>Ask them if they have safety concerns about working in your industry.</a:t>
            </a:r>
          </a:p>
          <a:p>
            <a:endParaRPr lang="en-US" dirty="0"/>
          </a:p>
        </p:txBody>
      </p:sp>
    </p:spTree>
    <p:extLst>
      <p:ext uri="{BB962C8B-B14F-4D97-AF65-F5344CB8AC3E}">
        <p14:creationId xmlns:p14="http://schemas.microsoft.com/office/powerpoint/2010/main" val="13441390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721</Words>
  <Application>Microsoft Office PowerPoint</Application>
  <PresentationFormat>Widescreen</PresentationFormat>
  <Paragraphs>100</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PowerPoint Presentation</vt:lpstr>
      <vt:lpstr>Agenda</vt:lpstr>
      <vt:lpstr>Introductions Your Speakers</vt:lpstr>
      <vt:lpstr>Outcomes / Objectives What are you going to get out of today</vt:lpstr>
      <vt:lpstr>What is the Significance Stats on Injuries</vt:lpstr>
      <vt:lpstr>What is the Significance True Stories</vt:lpstr>
      <vt:lpstr>What Can Be Done? Recruiting</vt:lpstr>
      <vt:lpstr>What Can Be Done? Pre-Interviewing</vt:lpstr>
      <vt:lpstr>What Can Be Done? Interviewing</vt:lpstr>
      <vt:lpstr>What Can Be Done? Interviewing</vt:lpstr>
      <vt:lpstr>Training How to Train</vt:lpstr>
      <vt:lpstr>Training How to Train</vt:lpstr>
      <vt:lpstr>First Day What to train new hires on</vt:lpstr>
      <vt:lpstr>First Day Never, Never, Never Assume</vt:lpstr>
      <vt:lpstr>First Day Mentoring / Safety Buddy</vt:lpstr>
      <vt:lpstr>Day 1 to 90 Days Probationary Period</vt:lpstr>
      <vt:lpstr>Resources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TobinJ Hawes</dc:creator>
  <cp:lastModifiedBy>TobinJ Hawes</cp:lastModifiedBy>
  <cp:revision>2</cp:revision>
  <dcterms:created xsi:type="dcterms:W3CDTF">2018-03-19T15:26:57Z</dcterms:created>
  <dcterms:modified xsi:type="dcterms:W3CDTF">2018-03-19T15:27:53Z</dcterms:modified>
</cp:coreProperties>
</file>